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9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 descr="BASE Nestlé Cereais 02_Z1.jpg"/>
          <p:cNvPicPr>
            <a:picLocks noChangeAspect="1"/>
          </p:cNvPicPr>
          <p:nvPr userDrawn="1"/>
        </p:nvPicPr>
        <p:blipFill>
          <a:blip r:embed="rId2" cstate="print"/>
          <a:srcRect t="93966" b="1316"/>
          <a:stretch>
            <a:fillRect/>
          </a:stretch>
        </p:blipFill>
        <p:spPr bwMode="auto">
          <a:xfrm>
            <a:off x="1" y="8784976"/>
            <a:ext cx="6858000" cy="32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 userDrawn="1"/>
        </p:nvGrpSpPr>
        <p:grpSpPr>
          <a:xfrm>
            <a:off x="27385" y="-36512"/>
            <a:ext cx="6857999" cy="864096"/>
            <a:chOff x="27385" y="-36512"/>
            <a:chExt cx="6857999" cy="864096"/>
          </a:xfrm>
        </p:grpSpPr>
        <p:pic>
          <p:nvPicPr>
            <p:cNvPr id="9" name="Picture 3" descr="BASE Nestlé Cereais 02_Z1.jpg"/>
            <p:cNvPicPr>
              <a:picLocks noChangeAspect="1"/>
            </p:cNvPicPr>
            <p:nvPr/>
          </p:nvPicPr>
          <p:blipFill>
            <a:blip r:embed="rId2" cstate="print"/>
            <a:srcRect b="87933"/>
            <a:stretch>
              <a:fillRect/>
            </a:stretch>
          </p:blipFill>
          <p:spPr bwMode="auto">
            <a:xfrm>
              <a:off x="27385" y="-36512"/>
              <a:ext cx="6857999" cy="827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 descr="logo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6632" y="-21791"/>
              <a:ext cx="1484784" cy="849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70C94-E671-4AB8-9C38-7A9736463B96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DF865-4CB8-4E25-9A09-A547A208C6C3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 descr="BASE Nestlé Cereais 02_Z1.jpg"/>
          <p:cNvPicPr>
            <a:picLocks noChangeAspect="1"/>
          </p:cNvPicPr>
          <p:nvPr userDrawn="1"/>
        </p:nvPicPr>
        <p:blipFill>
          <a:blip r:embed="rId13" cstate="print"/>
          <a:srcRect t="93966" b="1316"/>
          <a:stretch>
            <a:fillRect/>
          </a:stretch>
        </p:blipFill>
        <p:spPr bwMode="auto">
          <a:xfrm>
            <a:off x="1" y="8784976"/>
            <a:ext cx="6858000" cy="32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 userDrawn="1"/>
        </p:nvGrpSpPr>
        <p:grpSpPr>
          <a:xfrm>
            <a:off x="27385" y="-36512"/>
            <a:ext cx="6857999" cy="864096"/>
            <a:chOff x="27385" y="-36512"/>
            <a:chExt cx="6857999" cy="864096"/>
          </a:xfrm>
        </p:grpSpPr>
        <p:pic>
          <p:nvPicPr>
            <p:cNvPr id="9" name="Picture 3" descr="BASE Nestlé Cereais 02_Z1.jpg"/>
            <p:cNvPicPr>
              <a:picLocks noChangeAspect="1"/>
            </p:cNvPicPr>
            <p:nvPr/>
          </p:nvPicPr>
          <p:blipFill>
            <a:blip r:embed="rId13" cstate="print"/>
            <a:srcRect b="87933"/>
            <a:stretch>
              <a:fillRect/>
            </a:stretch>
          </p:blipFill>
          <p:spPr bwMode="auto">
            <a:xfrm>
              <a:off x="27385" y="-36512"/>
              <a:ext cx="6857999" cy="827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 descr="logo.png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16632" y="-21791"/>
              <a:ext cx="1484784" cy="849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60648" y="1043608"/>
            <a:ext cx="2952328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dirty="0">
                <a:solidFill>
                  <a:prstClr val="black"/>
                </a:solidFill>
              </a:rPr>
              <a:t>Barras </a:t>
            </a:r>
            <a:r>
              <a:rPr lang="pt-PT" dirty="0" err="1">
                <a:solidFill>
                  <a:prstClr val="black"/>
                </a:solidFill>
              </a:rPr>
              <a:t>Chocapic</a:t>
            </a:r>
            <a:endParaRPr lang="pt-PT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0648" y="1636802"/>
            <a:ext cx="302433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u="sng" dirty="0">
                <a:solidFill>
                  <a:prstClr val="black"/>
                </a:solidFill>
              </a:rPr>
              <a:t>Formato Disponível:</a:t>
            </a:r>
          </a:p>
          <a:p>
            <a:pPr>
              <a:lnSpc>
                <a:spcPct val="150000"/>
              </a:lnSpc>
            </a:pPr>
            <a:r>
              <a:rPr lang="pt-PT" sz="1400" dirty="0">
                <a:solidFill>
                  <a:prstClr val="black"/>
                </a:solidFill>
              </a:rPr>
              <a:t>Embalagens de 150g (6 x 25g)</a:t>
            </a:r>
            <a:endParaRPr lang="pt-PT" sz="1400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88640" y="2987824"/>
            <a:ext cx="6408712" cy="2808312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pt-PT" b="1" u="sng" dirty="0">
                <a:solidFill>
                  <a:prstClr val="black"/>
                </a:solidFill>
              </a:rPr>
              <a:t>Ingredientes:</a:t>
            </a:r>
          </a:p>
          <a:p>
            <a:pPr algn="just"/>
            <a:r>
              <a:rPr lang="pt-PT" sz="1200" dirty="0">
                <a:solidFill>
                  <a:prstClr val="black"/>
                </a:solidFill>
              </a:rPr>
              <a:t>Farinha de cereais 27,7% (trigo integral, trigo e arroz integral), xarope de glucose, óleo vegetal, chocolate em pó 10% (açúcar e cacau em pó), leite condensado 8,8% (leite e açúcar), leite em pó magro (8,4%), </a:t>
            </a:r>
            <a:r>
              <a:rPr lang="pt-PT" sz="1200" dirty="0" err="1">
                <a:solidFill>
                  <a:prstClr val="black"/>
                </a:solidFill>
              </a:rPr>
              <a:t>humidificantes</a:t>
            </a:r>
            <a:r>
              <a:rPr lang="pt-PT" sz="1200" dirty="0">
                <a:solidFill>
                  <a:prstClr val="black"/>
                </a:solidFill>
              </a:rPr>
              <a:t> (</a:t>
            </a:r>
            <a:r>
              <a:rPr lang="pt-PT" sz="1200" dirty="0" err="1">
                <a:solidFill>
                  <a:prstClr val="black"/>
                </a:solidFill>
              </a:rPr>
              <a:t>sorbitol</a:t>
            </a:r>
            <a:r>
              <a:rPr lang="pt-PT" sz="1200" dirty="0">
                <a:solidFill>
                  <a:prstClr val="black"/>
                </a:solidFill>
              </a:rPr>
              <a:t> e glicerol), xarope de açúcar invertido, açúcar, </a:t>
            </a:r>
            <a:r>
              <a:rPr lang="pt-PT" sz="1200" dirty="0" err="1">
                <a:solidFill>
                  <a:prstClr val="black"/>
                </a:solidFill>
              </a:rPr>
              <a:t>maltodextrina</a:t>
            </a:r>
            <a:r>
              <a:rPr lang="pt-PT" sz="1200" dirty="0">
                <a:solidFill>
                  <a:prstClr val="black"/>
                </a:solidFill>
              </a:rPr>
              <a:t>, dextrose, amido de milho, emulsionante (lecitina de girassol), sal, extrato de malte de cevada, antioxidantes (</a:t>
            </a:r>
            <a:r>
              <a:rPr lang="pt-PT" sz="1200" dirty="0" err="1">
                <a:solidFill>
                  <a:prstClr val="black"/>
                </a:solidFill>
              </a:rPr>
              <a:t>ascorbato</a:t>
            </a:r>
            <a:r>
              <a:rPr lang="pt-PT" sz="1200" dirty="0">
                <a:solidFill>
                  <a:prstClr val="black"/>
                </a:solidFill>
              </a:rPr>
              <a:t> de sódio e tocoferóis),  aromatizantes (baunilha, vanilina e canela), cacau magro em pó e regulador de acidez (fosfato </a:t>
            </a:r>
            <a:r>
              <a:rPr lang="pt-PT" sz="1200" dirty="0" err="1">
                <a:solidFill>
                  <a:prstClr val="black"/>
                </a:solidFill>
              </a:rPr>
              <a:t>trissódico</a:t>
            </a:r>
            <a:r>
              <a:rPr lang="pt-PT" sz="1200" dirty="0">
                <a:solidFill>
                  <a:prstClr val="black"/>
                </a:solidFill>
              </a:rPr>
              <a:t>).</a:t>
            </a:r>
          </a:p>
          <a:p>
            <a:pPr algn="just"/>
            <a:endParaRPr lang="pt-PT" sz="1200" dirty="0">
              <a:solidFill>
                <a:prstClr val="black"/>
              </a:solidFill>
            </a:endParaRPr>
          </a:p>
          <a:p>
            <a:pPr algn="just"/>
            <a:r>
              <a:rPr lang="pt-PT" sz="1200" dirty="0">
                <a:solidFill>
                  <a:prstClr val="black"/>
                </a:solidFill>
              </a:rPr>
              <a:t>Vitaminas e Minerais: </a:t>
            </a:r>
            <a:r>
              <a:rPr lang="pt-PT" sz="1200" dirty="0" err="1">
                <a:solidFill>
                  <a:prstClr val="black"/>
                </a:solidFill>
              </a:rPr>
              <a:t>Niacina</a:t>
            </a:r>
            <a:r>
              <a:rPr lang="pt-PT" sz="1200" dirty="0">
                <a:solidFill>
                  <a:prstClr val="black"/>
                </a:solidFill>
              </a:rPr>
              <a:t>, Ácido </a:t>
            </a:r>
            <a:r>
              <a:rPr lang="pt-PT" sz="1200" dirty="0" err="1">
                <a:solidFill>
                  <a:prstClr val="black"/>
                </a:solidFill>
              </a:rPr>
              <a:t>pantoténico</a:t>
            </a:r>
            <a:r>
              <a:rPr lang="pt-PT" sz="1200" dirty="0">
                <a:solidFill>
                  <a:prstClr val="black"/>
                </a:solidFill>
              </a:rPr>
              <a:t>, B6, Riboflavina (B2), Tiamina (B1), Ácido fólico (</a:t>
            </a:r>
            <a:r>
              <a:rPr lang="pt-PT" sz="1200" dirty="0" err="1">
                <a:solidFill>
                  <a:prstClr val="black"/>
                </a:solidFill>
              </a:rPr>
              <a:t>folacina</a:t>
            </a:r>
            <a:r>
              <a:rPr lang="pt-PT" sz="1200" dirty="0">
                <a:solidFill>
                  <a:prstClr val="black"/>
                </a:solidFill>
              </a:rPr>
              <a:t>), B12, cálcio e ferro.</a:t>
            </a:r>
          </a:p>
          <a:p>
            <a:pPr algn="just"/>
            <a:endParaRPr lang="pt-PT" sz="1200" dirty="0">
              <a:solidFill>
                <a:prstClr val="black"/>
              </a:solidFill>
            </a:endParaRPr>
          </a:p>
          <a:p>
            <a:r>
              <a:rPr lang="pt-PT" sz="1200" b="1" dirty="0">
                <a:solidFill>
                  <a:prstClr val="black"/>
                </a:solidFill>
              </a:rPr>
              <a:t>Pode conter vestígios de soja, amendoins, amêndoas e de outros frutos secos de casca rija.</a:t>
            </a:r>
            <a:endParaRPr lang="pt-PT" sz="1200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32655" y="6094931"/>
          <a:ext cx="6264697" cy="265353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{C083E6E3-FA7D-4D7B-A595-EF9225AFEA82}</a:tableStyleId>
              </a:tblPr>
              <a:tblGrid>
                <a:gridCol w="1802362"/>
                <a:gridCol w="2139163"/>
                <a:gridCol w="1125582"/>
                <a:gridCol w="1197590"/>
              </a:tblGrid>
              <a:tr h="2160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 b="1" dirty="0"/>
                        <a:t>VDR – Valor Diário de Referência</a:t>
                      </a:r>
                      <a:endParaRPr lang="pt-PT" sz="900" b="1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 b="1" dirty="0"/>
                        <a:t>para adultos*</a:t>
                      </a:r>
                      <a:endParaRPr lang="pt-PT" sz="9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43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endParaRPr lang="pt-PT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 b="1" dirty="0"/>
                        <a:t>Valores Diários de Referência</a:t>
                      </a:r>
                      <a:endParaRPr lang="pt-PT" sz="105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 b="1" dirty="0"/>
                        <a:t>Por </a:t>
                      </a:r>
                      <a:r>
                        <a:rPr lang="pt-PT" sz="1100" b="1" dirty="0" smtClean="0"/>
                        <a:t>25g</a:t>
                      </a:r>
                      <a:endParaRPr lang="pt-PT" sz="105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 b="1" dirty="0"/>
                        <a:t>% VDR*</a:t>
                      </a:r>
                      <a:endParaRPr lang="pt-PT" sz="105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endParaRPr lang="pt-P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endParaRPr lang="pt-PT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endParaRPr lang="pt-PT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endParaRPr lang="pt-PT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56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Energia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           2000 kcal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    105 kcal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5 %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8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Açúcares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              90 g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6,9 g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pt-PT" sz="1100" dirty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0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Lípidos 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              70 g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3,5 g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5 %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2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Lípidos Saturados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              20 g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2,0 g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10 %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4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Sódio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>
                          <a:latin typeface="+mn-lt"/>
                          <a:ea typeface="Times New Roman"/>
                          <a:cs typeface="Times New Roman"/>
                        </a:rPr>
                        <a:t>               2,4 g</a:t>
                      </a:r>
                      <a:endParaRPr lang="pt-PT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0,1 </a:t>
                      </a:r>
                      <a:r>
                        <a:rPr lang="pt-PT" sz="1100" dirty="0">
                          <a:latin typeface="+mn-lt"/>
                          <a:ea typeface="Times New Roman"/>
                          <a:cs typeface="Times New Roman"/>
                        </a:rPr>
                        <a:t>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100" dirty="0"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pt-PT" sz="1100" dirty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9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endParaRPr lang="pt-PT" sz="1000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811780" algn="r"/>
                        </a:tabLst>
                      </a:pPr>
                      <a:r>
                        <a:rPr lang="pt-PT" sz="1000" dirty="0"/>
                        <a:t>*VDR são Valores Diários de Referência. As necessidades nutricionais individuais variam com o género, idade, peso e nível de </a:t>
                      </a:r>
                      <a:r>
                        <a:rPr lang="pt-PT" sz="1000" dirty="0" err="1"/>
                        <a:t>actividade</a:t>
                      </a:r>
                      <a:r>
                        <a:rPr lang="pt-PT" sz="1000" dirty="0"/>
                        <a:t> física, entre outros </a:t>
                      </a:r>
                      <a:r>
                        <a:rPr lang="pt-PT" sz="1000" dirty="0" err="1"/>
                        <a:t>factores</a:t>
                      </a:r>
                      <a:r>
                        <a:rPr lang="pt-PT" sz="1000" dirty="0"/>
                        <a:t>.</a:t>
                      </a:r>
                      <a:endParaRPr lang="pt-PT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7" marR="63337" marT="0" marB="0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Estojo B_0.t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3176" y="971600"/>
            <a:ext cx="1512168" cy="1837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32656" y="1502928"/>
          <a:ext cx="6264695" cy="234899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{C083E6E3-FA7D-4D7B-A595-EF9225AFEA82}</a:tableStyleId>
              </a:tblPr>
              <a:tblGrid>
                <a:gridCol w="1872208"/>
                <a:gridCol w="2434554"/>
                <a:gridCol w="1957933"/>
              </a:tblGrid>
              <a:tr h="5270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b="1" dirty="0" smtClean="0"/>
                        <a:t>Valores </a:t>
                      </a:r>
                      <a:r>
                        <a:rPr lang="pt-PT" sz="1100" b="1" dirty="0"/>
                        <a:t>aproximados: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23010" algn="r"/>
                        </a:tabLst>
                      </a:pPr>
                      <a:r>
                        <a:rPr lang="pt-PT" sz="1100" b="1" dirty="0" smtClean="0"/>
                        <a:t>25 </a:t>
                      </a:r>
                      <a:r>
                        <a:rPr lang="pt-PT" sz="1100" b="1" dirty="0"/>
                        <a:t>g de </a:t>
                      </a:r>
                      <a:r>
                        <a:rPr lang="pt-PT" sz="1100" b="1" dirty="0" err="1" smtClean="0"/>
                        <a:t>Chocapic</a:t>
                      </a:r>
                      <a:r>
                        <a:rPr lang="pt-PT" sz="1100" b="1" dirty="0" smtClean="0"/>
                        <a:t> barra de cereais</a:t>
                      </a:r>
                      <a:r>
                        <a:rPr lang="pt-PT" sz="1100" b="1" baseline="0" dirty="0" smtClean="0"/>
                        <a:t> com leite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b="1" dirty="0" smtClean="0"/>
                        <a:t>100 </a:t>
                      </a:r>
                      <a:r>
                        <a:rPr lang="pt-PT" sz="1100" b="1" dirty="0"/>
                        <a:t>g </a:t>
                      </a:r>
                      <a:r>
                        <a:rPr lang="pt-PT" sz="1100" b="1" dirty="0" err="1" smtClean="0"/>
                        <a:t>Chocapic</a:t>
                      </a:r>
                      <a:r>
                        <a:rPr lang="pt-PT" sz="1100" b="1" dirty="0" smtClean="0"/>
                        <a:t> barra de cereais</a:t>
                      </a:r>
                      <a:r>
                        <a:rPr lang="pt-PT" sz="1100" b="1" baseline="0" dirty="0" smtClean="0"/>
                        <a:t> com leite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5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100" b="1" dirty="0" smtClean="0"/>
                        <a:t>Valor </a:t>
                      </a:r>
                      <a:r>
                        <a:rPr lang="pt-PT" sz="1100" b="1" dirty="0"/>
                        <a:t>energético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13180" algn="r"/>
                        </a:tabLst>
                      </a:pPr>
                      <a:r>
                        <a:rPr lang="pt-PT" sz="1100" dirty="0" smtClean="0"/>
                        <a:t>105kcal </a:t>
                      </a:r>
                      <a:endParaRPr lang="pt-PT" sz="1100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23010" algn="r"/>
                        </a:tabLst>
                      </a:pPr>
                      <a:r>
                        <a:rPr lang="pt-PT" sz="1100" dirty="0" smtClean="0"/>
                        <a:t>443kJ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/>
                        <a:t> </a:t>
                      </a:r>
                      <a:r>
                        <a:rPr lang="pt-PT" sz="1100" dirty="0" smtClean="0"/>
                        <a:t>421 </a:t>
                      </a:r>
                      <a:r>
                        <a:rPr lang="pt-PT" sz="1100" dirty="0"/>
                        <a:t>kcal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1773 </a:t>
                      </a:r>
                      <a:r>
                        <a:rPr lang="pt-PT" sz="1100" dirty="0"/>
                        <a:t>kJ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9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100" b="1" dirty="0"/>
                        <a:t>Proteínas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1,8 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91260" algn="r"/>
                        </a:tabLst>
                      </a:pPr>
                      <a:r>
                        <a:rPr lang="pt-PT" sz="1100" dirty="0" smtClean="0"/>
                        <a:t>7,4 </a:t>
                      </a:r>
                      <a:r>
                        <a:rPr lang="pt-PT" sz="1100" dirty="0"/>
                        <a:t>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/>
                </a:tc>
              </a:tr>
              <a:tr h="371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100" b="1" dirty="0" smtClean="0"/>
                        <a:t>Hidratos de carbono</a:t>
                      </a: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PT" sz="1100" b="1" dirty="0" smtClean="0"/>
                        <a:t>     dos quais açucares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15,5 g</a:t>
                      </a:r>
                      <a:endParaRPr lang="pt-PT" sz="11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6,9g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61,8 g</a:t>
                      </a:r>
                      <a:endParaRPr lang="pt-PT" sz="11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27,7 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/>
                </a:tc>
              </a:tr>
              <a:tr h="4839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100" b="1" dirty="0"/>
                        <a:t>Lípidos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100" b="1" dirty="0" smtClean="0"/>
                        <a:t>    dos </a:t>
                      </a:r>
                      <a:r>
                        <a:rPr lang="pt-PT" sz="1100" b="1" dirty="0"/>
                        <a:t>quais saturados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3,5 g      </a:t>
                      </a:r>
                      <a:endParaRPr lang="pt-PT" sz="11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2,0 </a:t>
                      </a:r>
                      <a:r>
                        <a:rPr lang="en-US" sz="1100" dirty="0"/>
                        <a:t>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13,9 </a:t>
                      </a:r>
                      <a:r>
                        <a:rPr lang="en-US" sz="1100" dirty="0"/>
                        <a:t>g</a:t>
                      </a:r>
                      <a:endParaRPr lang="pt-PT" sz="11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7,9 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/>
                </a:tc>
              </a:tr>
              <a:tr h="185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100" b="1" dirty="0"/>
                        <a:t>Fibra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0,7 </a:t>
                      </a:r>
                      <a:r>
                        <a:rPr lang="pt-PT" sz="1100" dirty="0"/>
                        <a:t>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2,9 </a:t>
                      </a:r>
                      <a:r>
                        <a:rPr lang="pt-PT" sz="1100" dirty="0"/>
                        <a:t>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/>
                </a:tc>
              </a:tr>
              <a:tr h="2229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100" b="1" dirty="0"/>
                        <a:t>Sódio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vestígios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0,2 </a:t>
                      </a:r>
                      <a:r>
                        <a:rPr lang="pt-PT" sz="1100" dirty="0"/>
                        <a:t>g</a:t>
                      </a: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60648" y="1070880"/>
            <a:ext cx="2456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PT" b="1" u="sng" dirty="0">
                <a:solidFill>
                  <a:prstClr val="black"/>
                </a:solidFill>
              </a:rPr>
              <a:t>Informação Nutricional: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60648" y="4490700"/>
            <a:ext cx="2307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PT" b="1" u="sng" dirty="0">
                <a:solidFill>
                  <a:prstClr val="black"/>
                </a:solidFill>
              </a:rPr>
              <a:t>Vitaminas &amp; Minerais: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790162" y="8558862"/>
            <a:ext cx="90762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PT" sz="1100" dirty="0">
                <a:solidFill>
                  <a:prstClr val="black"/>
                </a:solidFill>
              </a:rPr>
              <a:t>3 Julho 2012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32656" y="5076056"/>
          <a:ext cx="6336705" cy="304379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{C083E6E3-FA7D-4D7B-A595-EF9225AFEA82}</a:tableStyleId>
              </a:tblPr>
              <a:tblGrid>
                <a:gridCol w="1828697"/>
                <a:gridCol w="897559"/>
                <a:gridCol w="1356824"/>
                <a:gridCol w="1286160"/>
                <a:gridCol w="967465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b="1" dirty="0" smtClean="0"/>
                        <a:t>Valores </a:t>
                      </a:r>
                      <a:r>
                        <a:rPr lang="pt-PT" sz="1100" b="1" dirty="0"/>
                        <a:t>aproximados: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23010" algn="r"/>
                        </a:tabLst>
                      </a:pPr>
                      <a:r>
                        <a:rPr lang="pt-PT" sz="1100" b="1" dirty="0" smtClean="0"/>
                        <a:t>25 g de </a:t>
                      </a:r>
                      <a:r>
                        <a:rPr lang="pt-PT" sz="1100" b="1" dirty="0" err="1" smtClean="0"/>
                        <a:t>Chocapic</a:t>
                      </a:r>
                      <a:r>
                        <a:rPr lang="pt-PT" sz="1100" b="1" dirty="0" smtClean="0"/>
                        <a:t> barra de cereais</a:t>
                      </a:r>
                      <a:r>
                        <a:rPr lang="pt-PT" sz="1100" b="1" baseline="0" dirty="0" smtClean="0"/>
                        <a:t> com leite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b="1" dirty="0" smtClean="0"/>
                        <a:t>100 g </a:t>
                      </a:r>
                      <a:r>
                        <a:rPr lang="pt-PT" sz="1100" b="1" dirty="0" err="1" smtClean="0"/>
                        <a:t>Chocapic</a:t>
                      </a:r>
                      <a:r>
                        <a:rPr lang="pt-PT" sz="1100" b="1" dirty="0" smtClean="0"/>
                        <a:t> barra de cereais</a:t>
                      </a:r>
                      <a:r>
                        <a:rPr lang="pt-PT" sz="1100" b="1" baseline="0" dirty="0" smtClean="0"/>
                        <a:t> com leite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endParaRPr lang="pt-PT" sz="11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u="none"/>
                        <a:t>                       </a:t>
                      </a:r>
                      <a:endParaRPr lang="pt-PT" sz="1100" u="none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u="none"/>
                        <a:t>% DDR **</a:t>
                      </a:r>
                      <a:endParaRPr lang="pt-PT" sz="1100" u="none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endParaRPr lang="en-US" sz="1100" u="none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u="none" dirty="0"/>
                        <a:t>% DDR **</a:t>
                      </a:r>
                      <a:endParaRPr lang="pt-PT" sz="11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endParaRPr lang="pt-P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endParaRPr lang="pt-P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endParaRPr lang="pt-P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/>
                        <a:t>Tiamina (B1)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0,22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20 %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0,88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/>
                        <a:t>Riboflavina (B2)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0,28mg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20 %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1,12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 err="1" smtClean="0"/>
                        <a:t>Niacina</a:t>
                      </a:r>
                      <a:r>
                        <a:rPr lang="pt-PT" sz="1100" b="1" dirty="0" smtClean="0"/>
                        <a:t> (PP)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3,20</a:t>
                      </a:r>
                      <a:r>
                        <a:rPr lang="pt-PT" sz="11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20 %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12,8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/>
                        <a:t>Vitamina B6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0,28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20 %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1,12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/>
                        <a:t>Ácido fólico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 40  </a:t>
                      </a:r>
                      <a:r>
                        <a:rPr lang="pt-PT" sz="1100" dirty="0" err="1" smtClean="0">
                          <a:latin typeface="+mn-lt"/>
                          <a:ea typeface="Times New Roman"/>
                          <a:cs typeface="Times New Roman"/>
                        </a:rPr>
                        <a:t>μg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20 %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 160 </a:t>
                      </a: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100" dirty="0" err="1" smtClean="0">
                          <a:latin typeface="+mn-lt"/>
                          <a:ea typeface="Times New Roman"/>
                          <a:cs typeface="Times New Roman"/>
                        </a:rPr>
                        <a:t>μg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/>
                        <a:t>Vitamina B12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0,5  </a:t>
                      </a:r>
                      <a:r>
                        <a:rPr lang="pt-PT" sz="1100" dirty="0" err="1" smtClean="0">
                          <a:latin typeface="+mn-lt"/>
                          <a:ea typeface="Times New Roman"/>
                          <a:cs typeface="Times New Roman"/>
                        </a:rPr>
                        <a:t>μg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20 %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  2,0  </a:t>
                      </a:r>
                      <a:r>
                        <a:rPr lang="pt-PT" sz="1100" dirty="0" err="1" smtClean="0">
                          <a:latin typeface="+mn-lt"/>
                          <a:ea typeface="Times New Roman"/>
                          <a:cs typeface="Times New Roman"/>
                        </a:rPr>
                        <a:t>μg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/>
                        <a:t>Ácido </a:t>
                      </a:r>
                      <a:r>
                        <a:rPr lang="pt-PT" sz="1100" b="1" dirty="0" err="1"/>
                        <a:t>pantoténico</a:t>
                      </a:r>
                      <a:r>
                        <a:rPr lang="pt-PT" sz="1100" b="1" dirty="0"/>
                        <a:t> </a:t>
                      </a:r>
                      <a:r>
                        <a:rPr lang="pt-PT" sz="1100" b="1" dirty="0" smtClean="0"/>
                        <a:t>(B5)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1,2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20 %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4,80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80 %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/>
                        <a:t>Cálcio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264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33 %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1056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132 %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/>
                        <a:t>Ferro</a:t>
                      </a:r>
                      <a:endParaRPr lang="pt-PT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pt-PT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 2,1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15 %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         8,4 mg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Times New Roman"/>
                        </a:rPr>
                        <a:t>60%</a:t>
                      </a:r>
                      <a:endParaRPr lang="pt-PT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65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01725" algn="r"/>
                        </a:tabLst>
                        <a:defRPr/>
                      </a:pPr>
                      <a:r>
                        <a:rPr lang="pt-PT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**Dose Diária Recomendada (DDR) segundo a </a:t>
                      </a:r>
                      <a:r>
                        <a:rPr lang="pt-PT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Directiva</a:t>
                      </a:r>
                      <a:r>
                        <a:rPr lang="pt-PT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2008/100/CE.</a:t>
                      </a:r>
                      <a:endParaRPr lang="pt-P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01725" algn="r"/>
                        </a:tabLst>
                      </a:pP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32840" algn="r"/>
                        </a:tabLst>
                      </a:pPr>
                      <a:endParaRPr lang="pt-P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On-screen Show (4:3)</PresentationFormat>
  <Paragraphs>120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Slide 1</vt:lpstr>
      <vt:lpstr>Slide 2</vt:lpstr>
    </vt:vector>
  </TitlesOfParts>
  <Company>Nestlé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PTJanuarCa</dc:creator>
  <cp:lastModifiedBy>PTJanuarCa</cp:lastModifiedBy>
  <cp:revision>1</cp:revision>
  <dcterms:created xsi:type="dcterms:W3CDTF">2012-07-05T13:49:12Z</dcterms:created>
  <dcterms:modified xsi:type="dcterms:W3CDTF">2012-07-05T13:50:02Z</dcterms:modified>
</cp:coreProperties>
</file>